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8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embedTrueTypeFonts="1" saveSubsetFonts="1" autoCompressPictures="0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74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embeddedFontLs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entury Gothic" panose="020B0502020202020204" pitchFamily="34" charset="0"/>
      <p:regular r:id="rId25"/>
      <p:bold r:id="rId26"/>
      <p:italic r:id="rId27"/>
      <p:boldItalic r:id="rId28"/>
    </p:embeddedFont>
    <p:embeddedFont>
      <p:font typeface="Verdana" panose="020B0604030504040204" pitchFamily="34" charset="0"/>
      <p:regular r:id="rId29"/>
      <p:bold r:id="rId30"/>
      <p:italic r:id="rId31"/>
      <p:bold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33" roundtripDataSignature="AMtx7miye5V9deJphgWKZGx576QhX87n2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C81920-A0B1-4EB1-AB34-B99A4D4CCA84}">
  <a:tblStyle styleId="{B2C81920-A0B1-4EB1-AB34-B99A4D4CCA84}" styleName="Table_0">
    <a:wholeTbl>
      <a:tcTxStyle b="off" i="off">
        <a:font>
          <a:latin typeface="Century Gothic"/>
          <a:ea typeface="Century Gothic"/>
          <a:cs typeface="Century Gothic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entury Gothic"/>
          <a:ea typeface="Century Gothic"/>
          <a:cs typeface="Century Gothic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77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customXml" Target="../customXml/item2.xml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customschemas.google.com/relationships/presentationmetadata" Target="metadata"/><Relationship Id="rId38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ableStyles" Target="tableStyles.xml"/><Relationship Id="rId40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8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10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9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-FR"/>
              <a:t>16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" name="Google Shape;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06430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Google Shape;4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73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9"/>
          <p:cNvSpPr txBox="1"/>
          <p:nvPr/>
        </p:nvSpPr>
        <p:spPr>
          <a:xfrm>
            <a:off x="838200" y="304005"/>
            <a:ext cx="10058400" cy="723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entury Gothic"/>
              <a:buNone/>
            </a:pPr>
            <a:endParaRPr sz="4000" b="1" i="0" u="none" strike="noStrike" cap="none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11" name="Google Shape;11;p19" descr="A black background with a black squar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818451" y="125955"/>
            <a:ext cx="632813" cy="5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9"/>
          <p:cNvSpPr txBox="1"/>
          <p:nvPr/>
        </p:nvSpPr>
        <p:spPr>
          <a:xfrm>
            <a:off x="838200" y="257455"/>
            <a:ext cx="9980251" cy="2616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 i="0" u="none" strike="noStrike" cap="none">
                <a:solidFill>
                  <a:srgbClr val="A5A5A5"/>
                </a:solidFill>
                <a:latin typeface="Verdana"/>
                <a:ea typeface="Verdana"/>
                <a:cs typeface="Verdana"/>
                <a:sym typeface="Verdana"/>
              </a:rPr>
              <a:t>1.2 Activités de paix et de sécurité</a:t>
            </a:r>
            <a:endParaRPr/>
          </a:p>
        </p:txBody>
      </p:sp>
      <p:sp>
        <p:nvSpPr>
          <p:cNvPr id="13" name="Google Shape;13;p19"/>
          <p:cNvSpPr txBox="1"/>
          <p:nvPr/>
        </p:nvSpPr>
        <p:spPr>
          <a:xfrm>
            <a:off x="696000" y="6444045"/>
            <a:ext cx="10800000" cy="28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100" b="1" i="0" u="none" strike="noStrike" cap="none">
                <a:solidFill>
                  <a:srgbClr val="A5A5A5"/>
                </a:solidFill>
                <a:latin typeface="Verdana"/>
                <a:ea typeface="Verdana"/>
                <a:cs typeface="Verdana"/>
                <a:sym typeface="Verdana"/>
              </a:rPr>
              <a:t>MFBPD de l’ONU 2025                                                                                                                                        	                Diapositive </a:t>
            </a:r>
            <a:fld id="{00000000-1234-1234-1234-123412341234}" type="slidenum">
              <a:rPr lang="fr-FR" sz="1100" b="1" i="0" u="none" strike="noStrike" cap="none">
                <a:solidFill>
                  <a:srgbClr val="A5A5A5"/>
                </a:solidFill>
                <a:latin typeface="Verdana"/>
                <a:ea typeface="Verdana"/>
                <a:cs typeface="Verdana"/>
                <a:sym typeface="Verdana"/>
              </a:rPr>
              <a:t>‹#›</a:t>
            </a:fld>
            <a:endParaRPr sz="1100" b="1" i="0" u="none" strike="noStrike" cap="none">
              <a:solidFill>
                <a:srgbClr val="A5A5A5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"/>
          <p:cNvSpPr txBox="1"/>
          <p:nvPr/>
        </p:nvSpPr>
        <p:spPr>
          <a:xfrm>
            <a:off x="1524000" y="2551837"/>
            <a:ext cx="9144000" cy="175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1.2. Activités de paix et de sécurité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0"/>
          <p:cNvSpPr txBox="1"/>
          <p:nvPr/>
        </p:nvSpPr>
        <p:spPr>
          <a:xfrm>
            <a:off x="1598645" y="1438354"/>
            <a:ext cx="9000000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Traite les conflits existants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Action diplomatique visant à amener des parties hostiles à un accord </a:t>
            </a:r>
            <a:endParaRPr/>
          </a:p>
          <a:p>
            <a:pPr marL="342900" marR="0" lvl="0" indent="-215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83" name="Google Shape;83;p10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Rétablissement de la paix</a:t>
            </a:r>
            <a:endParaRPr/>
          </a:p>
        </p:txBody>
      </p:sp>
      <p:pic>
        <p:nvPicPr>
          <p:cNvPr id="84" name="Google Shape;84;p10" descr="75 Years of United Nations Peacekeeping: Peace Begins With Me | United ..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49746" y="2761793"/>
            <a:ext cx="4492505" cy="29940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1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Imposition de la paix</a:t>
            </a:r>
            <a:endParaRPr/>
          </a:p>
        </p:txBody>
      </p:sp>
      <p:sp>
        <p:nvSpPr>
          <p:cNvPr id="91" name="Google Shape;91;p11"/>
          <p:cNvSpPr txBox="1"/>
          <p:nvPr/>
        </p:nvSpPr>
        <p:spPr>
          <a:xfrm>
            <a:off x="1121664" y="1401778"/>
            <a:ext cx="10143744" cy="2862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Implique des mesures pour traiter les conflits existants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Mesures coercitives, telles que les sanctions ou les blocus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Emploi de la force uniquement avec l’autorisation du Conseil de sécurité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 Conseil de sécurité peut l’autoriser sans le consentement des parties au conflit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Exemple : Le soutien de l’ONU à la Mission de l’Union africaine en Somalie (AMISOM)</a:t>
            </a:r>
            <a:endParaRPr/>
          </a:p>
        </p:txBody>
      </p:sp>
      <p:pic>
        <p:nvPicPr>
          <p:cNvPr id="92" name="Google Shape;92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60903" y="4284143"/>
            <a:ext cx="4870192" cy="21054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55999" y="3976367"/>
            <a:ext cx="10080000" cy="152323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2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Maintien de la paix</a:t>
            </a:r>
            <a:endParaRPr/>
          </a:p>
        </p:txBody>
      </p:sp>
      <p:sp>
        <p:nvSpPr>
          <p:cNvPr id="99" name="Google Shape;99;p12"/>
          <p:cNvSpPr txBox="1"/>
          <p:nvPr/>
        </p:nvSpPr>
        <p:spPr>
          <a:xfrm>
            <a:off x="1598645" y="1438354"/>
            <a:ext cx="9000000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Préserve la paix lorsque le conflit prend fin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Soutient la mise en œuvre des accords de paix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Autorisé par le Conseil de sécurité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Autorisé avec le consentement des principales parties au conflit</a:t>
            </a:r>
            <a:endParaRPr/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3"/>
          <p:cNvSpPr txBox="1"/>
          <p:nvPr/>
        </p:nvSpPr>
        <p:spPr>
          <a:xfrm>
            <a:off x="1311385" y="1432048"/>
            <a:ext cx="9569227" cy="22467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Intervient au lendemain d’un conflit</a:t>
            </a:r>
            <a:endParaRPr/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Processus à long terme, crée les conditions nécessaires à une paix durable en travaillant ensemble sur les causes profondes d’un conflit violent</a:t>
            </a:r>
            <a:endParaRPr/>
          </a:p>
          <a:p>
            <a:pPr marL="342900" marR="0" lvl="0" indent="-215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endParaRPr sz="20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Exemple de réussite de consolidation de la paix : La MINUL au Liberia</a:t>
            </a:r>
            <a:endParaRPr sz="20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105" name="Google Shape;105;p13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Consolidation de la paix</a:t>
            </a:r>
            <a:endParaRPr/>
          </a:p>
        </p:txBody>
      </p:sp>
      <p:pic>
        <p:nvPicPr>
          <p:cNvPr id="106" name="Google Shape;106;p13" descr="IOM Strengthens Community Participation in Peacebuilding and Development |  United Nations in Papua New Guinea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295999" y="3751969"/>
            <a:ext cx="3600000" cy="24321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4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Spectre des activités de paix et de sécurité (45 minutes)</a:t>
            </a:r>
            <a:endParaRPr/>
          </a:p>
        </p:txBody>
      </p:sp>
      <p:sp>
        <p:nvSpPr>
          <p:cNvPr id="112" name="Google Shape;112;p14"/>
          <p:cNvSpPr/>
          <p:nvPr/>
        </p:nvSpPr>
        <p:spPr>
          <a:xfrm>
            <a:off x="3289503" y="3452551"/>
            <a:ext cx="6676845" cy="2691984"/>
          </a:xfrm>
          <a:prstGeom prst="ellipse">
            <a:avLst/>
          </a:prstGeom>
          <a:solidFill>
            <a:srgbClr val="D8D8D8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538135"/>
                </a:solidFill>
                <a:latin typeface="Verdana"/>
                <a:ea typeface="Verdana"/>
                <a:cs typeface="Verdana"/>
                <a:sym typeface="Verdana"/>
              </a:rPr>
              <a:t>Consolidation de la paix</a:t>
            </a:r>
            <a:endParaRPr/>
          </a:p>
        </p:txBody>
      </p:sp>
      <p:sp>
        <p:nvSpPr>
          <p:cNvPr id="113" name="Google Shape;113;p14"/>
          <p:cNvSpPr txBox="1"/>
          <p:nvPr/>
        </p:nvSpPr>
        <p:spPr>
          <a:xfrm>
            <a:off x="1583626" y="1897639"/>
            <a:ext cx="105156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Pré-conflit</a:t>
            </a:r>
            <a:endParaRPr/>
          </a:p>
        </p:txBody>
      </p:sp>
      <p:sp>
        <p:nvSpPr>
          <p:cNvPr id="114" name="Google Shape;114;p14"/>
          <p:cNvSpPr txBox="1"/>
          <p:nvPr/>
        </p:nvSpPr>
        <p:spPr>
          <a:xfrm>
            <a:off x="1583626" y="2814147"/>
            <a:ext cx="105156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Conflit</a:t>
            </a:r>
            <a:endParaRPr/>
          </a:p>
        </p:txBody>
      </p:sp>
      <p:sp>
        <p:nvSpPr>
          <p:cNvPr id="115" name="Google Shape;115;p14"/>
          <p:cNvSpPr txBox="1"/>
          <p:nvPr/>
        </p:nvSpPr>
        <p:spPr>
          <a:xfrm>
            <a:off x="1583626" y="4321412"/>
            <a:ext cx="744976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Cessez-le-feu</a:t>
            </a:r>
            <a:endParaRPr/>
          </a:p>
        </p:txBody>
      </p:sp>
      <p:sp>
        <p:nvSpPr>
          <p:cNvPr id="116" name="Google Shape;116;p14"/>
          <p:cNvSpPr txBox="1"/>
          <p:nvPr/>
        </p:nvSpPr>
        <p:spPr>
          <a:xfrm>
            <a:off x="1598644" y="5547428"/>
            <a:ext cx="975515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Post-conflit</a:t>
            </a:r>
            <a:endParaRPr/>
          </a:p>
        </p:txBody>
      </p:sp>
      <p:sp>
        <p:nvSpPr>
          <p:cNvPr id="117" name="Google Shape;117;p14"/>
          <p:cNvSpPr txBox="1"/>
          <p:nvPr/>
        </p:nvSpPr>
        <p:spPr>
          <a:xfrm>
            <a:off x="1636543" y="5564431"/>
            <a:ext cx="915469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538135"/>
                </a:solidFill>
                <a:latin typeface="Verdana"/>
                <a:ea typeface="Verdana"/>
                <a:cs typeface="Verdana"/>
                <a:sym typeface="Verdana"/>
              </a:rPr>
              <a:t>Processus 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538135"/>
                </a:solidFill>
                <a:latin typeface="Verdana"/>
                <a:ea typeface="Verdana"/>
                <a:cs typeface="Verdana"/>
                <a:sym typeface="Verdana"/>
              </a:rPr>
              <a:t>politique</a:t>
            </a:r>
            <a:endParaRPr/>
          </a:p>
        </p:txBody>
      </p:sp>
      <p:sp>
        <p:nvSpPr>
          <p:cNvPr id="118" name="Google Shape;118;p14"/>
          <p:cNvSpPr/>
          <p:nvPr/>
        </p:nvSpPr>
        <p:spPr>
          <a:xfrm>
            <a:off x="4703598" y="1641321"/>
            <a:ext cx="3618690" cy="973448"/>
          </a:xfrm>
          <a:prstGeom prst="ellipse">
            <a:avLst/>
          </a:prstGeom>
          <a:solidFill>
            <a:srgbClr val="9CC2E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Prévention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des conflits</a:t>
            </a:r>
            <a:endParaRPr/>
          </a:p>
        </p:txBody>
      </p:sp>
      <p:sp>
        <p:nvSpPr>
          <p:cNvPr id="119" name="Google Shape;119;p14"/>
          <p:cNvSpPr/>
          <p:nvPr/>
        </p:nvSpPr>
        <p:spPr>
          <a:xfrm>
            <a:off x="3269214" y="2913679"/>
            <a:ext cx="3618690" cy="1443917"/>
          </a:xfrm>
          <a:prstGeom prst="ellipse">
            <a:avLst/>
          </a:prstGeom>
          <a:solidFill>
            <a:srgbClr val="2E75B5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Rétablissement de la paix</a:t>
            </a:r>
            <a:endParaRPr/>
          </a:p>
        </p:txBody>
      </p:sp>
      <p:sp>
        <p:nvSpPr>
          <p:cNvPr id="120" name="Google Shape;120;p14"/>
          <p:cNvSpPr/>
          <p:nvPr/>
        </p:nvSpPr>
        <p:spPr>
          <a:xfrm>
            <a:off x="6347658" y="2913678"/>
            <a:ext cx="3618690" cy="1453325"/>
          </a:xfrm>
          <a:prstGeom prst="ellipse">
            <a:avLst/>
          </a:prstGeom>
          <a:solidFill>
            <a:srgbClr val="2E75B5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Imposition de la paix</a:t>
            </a:r>
            <a:endParaRPr/>
          </a:p>
        </p:txBody>
      </p:sp>
      <p:sp>
        <p:nvSpPr>
          <p:cNvPr id="121" name="Google Shape;121;p14"/>
          <p:cNvSpPr/>
          <p:nvPr/>
        </p:nvSpPr>
        <p:spPr>
          <a:xfrm>
            <a:off x="4678638" y="3947605"/>
            <a:ext cx="3618690" cy="1262566"/>
          </a:xfrm>
          <a:prstGeom prst="ellipse">
            <a:avLst/>
          </a:prstGeom>
          <a:solidFill>
            <a:srgbClr val="0556A6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Maintien de la paix</a:t>
            </a:r>
            <a:endParaRPr/>
          </a:p>
        </p:txBody>
      </p:sp>
      <p:cxnSp>
        <p:nvCxnSpPr>
          <p:cNvPr id="122" name="Google Shape;122;p14"/>
          <p:cNvCxnSpPr/>
          <p:nvPr/>
        </p:nvCxnSpPr>
        <p:spPr>
          <a:xfrm>
            <a:off x="9966348" y="1937144"/>
            <a:ext cx="0" cy="3482502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123" name="Google Shape;123;p14"/>
          <p:cNvCxnSpPr/>
          <p:nvPr/>
        </p:nvCxnSpPr>
        <p:spPr>
          <a:xfrm>
            <a:off x="1598644" y="2710702"/>
            <a:ext cx="8367704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24" name="Google Shape;124;p14"/>
          <p:cNvCxnSpPr/>
          <p:nvPr/>
        </p:nvCxnSpPr>
        <p:spPr>
          <a:xfrm>
            <a:off x="1636543" y="4318780"/>
            <a:ext cx="8382722" cy="13215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5"/>
          <p:cNvSpPr txBox="1"/>
          <p:nvPr/>
        </p:nvSpPr>
        <p:spPr>
          <a:xfrm>
            <a:off x="1215342" y="1345754"/>
            <a:ext cx="10150997" cy="1938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Modèle traditionnel de maintien de la paix </a:t>
            </a: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(par exemple, GOMNUIP)</a:t>
            </a:r>
            <a:endParaRPr/>
          </a:p>
          <a:p>
            <a:pPr marL="342900" marR="0" lvl="0" indent="-342900" algn="l" rtl="0"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Modèle multidimensionnel de</a:t>
            </a: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maintien de la paix </a:t>
            </a: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(par exemple, MINUSCA)</a:t>
            </a:r>
            <a:endParaRPr/>
          </a:p>
          <a:p>
            <a:pPr marL="342900" marR="0" lvl="0" indent="-342900" algn="l" rtl="0">
              <a:spcBef>
                <a:spcPts val="2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Autorité transitoire </a:t>
            </a: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(par exemple, APRONUC au Cambodge)</a:t>
            </a:r>
            <a:endParaRPr/>
          </a:p>
        </p:txBody>
      </p:sp>
      <p:sp>
        <p:nvSpPr>
          <p:cNvPr id="130" name="Google Shape;130;p15"/>
          <p:cNvSpPr txBox="1"/>
          <p:nvPr/>
        </p:nvSpPr>
        <p:spPr>
          <a:xfrm>
            <a:off x="1932824" y="741770"/>
            <a:ext cx="832635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Les différents types d’opérations de maintien de la paix</a:t>
            </a:r>
            <a:endParaRPr/>
          </a:p>
        </p:txBody>
      </p:sp>
      <p:pic>
        <p:nvPicPr>
          <p:cNvPr id="131" name="Google Shape;131;p15" descr="Are UN Peacekeeping Missions Moving Toward “Chapter Seven and a Half”  Operations? | IPI Global Observatory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8645" y="3961870"/>
            <a:ext cx="5442048" cy="20932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193300" y="3310739"/>
            <a:ext cx="2654626" cy="27443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6"/>
          <p:cNvSpPr txBox="1"/>
          <p:nvPr/>
        </p:nvSpPr>
        <p:spPr>
          <a:xfrm>
            <a:off x="1319515" y="747000"/>
            <a:ext cx="1003476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Modèles traditionnel et multidimensionnel de maintien de la paix</a:t>
            </a:r>
            <a:endParaRPr/>
          </a:p>
        </p:txBody>
      </p:sp>
      <p:sp>
        <p:nvSpPr>
          <p:cNvPr id="138" name="Google Shape;138;p16"/>
          <p:cNvSpPr txBox="1"/>
          <p:nvPr/>
        </p:nvSpPr>
        <p:spPr>
          <a:xfrm>
            <a:off x="1493134" y="1392054"/>
            <a:ext cx="6075734" cy="4247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19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Modèle traditionnel de maintien de la paix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</a:pPr>
            <a:r>
              <a:rPr lang="fr-FR"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Tâches militaires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</a:pPr>
            <a:r>
              <a:rPr lang="fr-FR"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Personnel militaire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</a:pPr>
            <a:r>
              <a:rPr lang="fr-FR"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Pas de rôle direct dans les efforts politiques</a:t>
            </a:r>
            <a:endParaRPr/>
          </a:p>
          <a:p>
            <a:pPr marL="285750" marR="0" lvl="0" indent="-1651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chemeClr val="dk1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fr-FR" sz="19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Modèle multidimensionnel de maintien de la paix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</a:pPr>
            <a:r>
              <a:rPr lang="fr-FR"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Tâches variées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</a:pPr>
            <a:r>
              <a:rPr lang="fr-FR"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Composante militaire, policière et civile</a:t>
            </a:r>
            <a:endParaRPr/>
          </a:p>
          <a:p>
            <a:pPr marL="285750" marR="0" lvl="0" indent="-2857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Char char="•"/>
            </a:pPr>
            <a:r>
              <a:rPr lang="fr-FR" sz="19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Rôle direct dans les efforts politiques</a:t>
            </a:r>
            <a:endParaRPr/>
          </a:p>
        </p:txBody>
      </p:sp>
      <p:pic>
        <p:nvPicPr>
          <p:cNvPr id="139" name="Google Shape;139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57293" y="1838037"/>
            <a:ext cx="3889582" cy="35816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7"/>
          <p:cNvSpPr txBox="1"/>
          <p:nvPr/>
        </p:nvSpPr>
        <p:spPr>
          <a:xfrm>
            <a:off x="1506048" y="842041"/>
            <a:ext cx="899471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Opérations de maintien de la paix sous autorité transitoire</a:t>
            </a:r>
            <a:endParaRPr/>
          </a:p>
        </p:txBody>
      </p:sp>
      <p:pic>
        <p:nvPicPr>
          <p:cNvPr id="146" name="Google Shape;146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98645" y="3154200"/>
            <a:ext cx="6006752" cy="28556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flipH="1">
            <a:off x="7663794" y="2182483"/>
            <a:ext cx="3019382" cy="3827386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17"/>
          <p:cNvSpPr txBox="1"/>
          <p:nvPr/>
        </p:nvSpPr>
        <p:spPr>
          <a:xfrm>
            <a:off x="1307939" y="1438354"/>
            <a:ext cx="8009681" cy="16312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Un type rare de maintien de la paix basé sur le modèle multidimensionnel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Exercice temporaire de fonctions d’État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Nécessitent l’autorisation du Conseil de sécurité de l’ONU 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8"/>
          <p:cNvSpPr txBox="1"/>
          <p:nvPr/>
        </p:nvSpPr>
        <p:spPr>
          <a:xfrm>
            <a:off x="1524000" y="2967335"/>
            <a:ext cx="9144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54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Merci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Google Shape;24;p2"/>
          <p:cNvGraphicFramePr/>
          <p:nvPr/>
        </p:nvGraphicFramePr>
        <p:xfrm>
          <a:off x="1353312" y="865632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{B2C81920-A0B1-4EB1-AB34-B99A4D4CCA84}</a:tableStyleId>
              </a:tblPr>
              <a:tblGrid>
                <a:gridCol w="9741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2000" u="none" strike="noStrike" cap="none">
                          <a:solidFill>
                            <a:srgbClr val="0055A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Objectifs</a:t>
                      </a:r>
                      <a:endParaRPr/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fr-FR" sz="2000" b="0" u="none" strike="noStrike" cap="none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Présenter l’éventail des activités de paix et de sécurité entreprises par l’ONU et décrire les liens entre le maintien de la paix et les autres activités de l’ONU 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0" b="1" u="none" strike="noStrike" cap="none">
                        <a:solidFill>
                          <a:schemeClr val="dk1"/>
                        </a:solidFill>
                        <a:latin typeface="Verdana"/>
                        <a:ea typeface="Verdana"/>
                        <a:cs typeface="Verdana"/>
                        <a:sym typeface="Verdana"/>
                      </a:endParaRPr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2000" b="1" u="none" strike="noStrike" cap="none">
                          <a:solidFill>
                            <a:srgbClr val="0055A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Pertinence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fr-FR" sz="20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Afin de bien faire leur travail, les agents de maintien de la paix doivent comprendre leur propre mission dans le cadre plus large du travail de l’ONU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fr-FR" sz="20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Le maintien de la paix est également lié aux autres activités de l’ONU en matière de sécurité, de développement, d’aide humanitaire et de droits humains</a:t>
                      </a:r>
                      <a:endParaRPr/>
                    </a:p>
                    <a:p>
                      <a:pPr marL="285750" marR="0" lvl="0" indent="-285750" algn="l" rtl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fr-FR" sz="2000" u="none" strike="noStrike" cap="none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Il est important de savoir en quoi consiste le maintien de la paix de l’ONU et quel est son rôle dans les stratégies plus larges de résolution des conflits violents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Google Shape;29;p3"/>
          <p:cNvGraphicFramePr/>
          <p:nvPr/>
        </p:nvGraphicFramePr>
        <p:xfrm>
          <a:off x="1596000" y="1508760"/>
          <a:ext cx="3000000" cy="3000000"/>
        </p:xfrm>
        <a:graphic>
          <a:graphicData uri="http://schemas.openxmlformats.org/drawingml/2006/table">
            <a:tbl>
              <a:tblPr firstRow="1" bandRow="1">
                <a:noFill/>
                <a:tableStyleId>{B2C81920-A0B1-4EB1-AB34-B99A4D4CCA84}</a:tableStyleId>
              </a:tblPr>
              <a:tblGrid>
                <a:gridCol w="900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2000" u="none" strike="noStrike" cap="none">
                          <a:solidFill>
                            <a:srgbClr val="0055A5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Résultats de l’apprentissage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12525">
                <a:tc>
                  <a:txBody>
                    <a:bodyPr/>
                    <a:lstStyle/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AutoNum type="arabicPeriod"/>
                      </a:pPr>
                      <a:r>
                        <a:rPr lang="fr-FR" sz="20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Décrire le rôle et l’importance du Conseil de sécurité dans le mandat de toutes les activités de paix et de sécurité de l’ONU. </a:t>
                      </a:r>
                      <a:endParaRPr/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AutoNum type="arabicPeriod"/>
                      </a:pPr>
                      <a:r>
                        <a:rPr lang="fr-FR" sz="20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Décrire les cinq différents types d’activités de paix et de sécurité : la prévention des conflits, le rétablissement de la paix, l’imposition de la paix, le maintien de la paix et la consolidation de la paix. </a:t>
                      </a:r>
                      <a:endParaRPr/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AutoNum type="arabicPeriod"/>
                      </a:pPr>
                      <a:r>
                        <a:rPr lang="fr-FR" sz="20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Expliquer les différences entre les modèles de maintien de la paix traditionnel, multidimensionnel et sous autorité transitoire.</a:t>
                      </a:r>
                      <a:endParaRPr/>
                    </a:p>
                    <a:p>
                      <a:pPr marL="342900" marR="0" lvl="0" indent="-342900" algn="l" rtl="0">
                        <a:lnSpc>
                          <a:spcPct val="100000"/>
                        </a:lnSpc>
                        <a:spcBef>
                          <a:spcPts val="240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entury Gothic"/>
                        <a:buAutoNum type="arabicPeriod"/>
                      </a:pPr>
                      <a:r>
                        <a:rPr lang="fr-FR" sz="2000" u="none" strike="noStrike" cap="none"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Expliquer l’objectif et le rôle des missions politiques spéciales. 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A3FDDA2-6EC6-4F7F-8BC6-CB9520F5AD25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73874040"/>
              </p:ext>
            </p:extLst>
          </p:nvPr>
        </p:nvGraphicFramePr>
        <p:xfrm>
          <a:off x="1524000" y="2079000"/>
          <a:ext cx="9144000" cy="270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8143">
                  <a:extLst>
                    <a:ext uri="{9D8B030D-6E8A-4147-A177-3AD203B41FA5}">
                      <a16:colId xmlns:a16="http://schemas.microsoft.com/office/drawing/2014/main" val="2117369804"/>
                    </a:ext>
                  </a:extLst>
                </a:gridCol>
                <a:gridCol w="6585857">
                  <a:extLst>
                    <a:ext uri="{9D8B030D-6E8A-4147-A177-3AD203B41FA5}">
                      <a16:colId xmlns:a16="http://schemas.microsoft.com/office/drawing/2014/main" val="2504447503"/>
                    </a:ext>
                  </a:extLst>
                </a:gridCol>
              </a:tblGrid>
              <a:tr h="900000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2000" u="none" strike="noStrike" cap="none" dirty="0">
                          <a:solidFill>
                            <a:srgbClr val="0556A6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Activité d’apprentissage obligatoire 1.2.1 : Expériences en matière de conflits</a:t>
                      </a:r>
                      <a:endParaRPr lang="fr-FR" sz="2000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5574739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dirty="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Objet 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2000" u="none" strike="noStrike" cap="none" dirty="0">
                          <a:solidFill>
                            <a:schemeClr val="dk1"/>
                          </a:solidFill>
                          <a:latin typeface="Verdana"/>
                          <a:ea typeface="Verdana"/>
                          <a:cs typeface="Verdana"/>
                          <a:sym typeface="Verdana"/>
                        </a:rPr>
                        <a:t>Déterminer comment les conflits peuvent être prévenus, gérés et résolus</a:t>
                      </a:r>
                      <a:endParaRPr lang="fr-FR" sz="2000" dirty="0"/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6996522"/>
                  </a:ext>
                </a:extLst>
              </a:tr>
              <a:tr h="900000">
                <a:tc>
                  <a:txBody>
                    <a:bodyPr/>
                    <a:lstStyle/>
                    <a:p>
                      <a:pPr marL="0" marR="0" algn="r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>
                          <a:solidFill>
                            <a:srgbClr val="0556A6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Temps imparti :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fr-FR" sz="2000" b="0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Arial"/>
                        </a:rPr>
                        <a:t>10 minutes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132790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352158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5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Activité d’apprentissage 1.2.1 : Expériences en matière de conflits</a:t>
            </a:r>
            <a:endParaRPr/>
          </a:p>
        </p:txBody>
      </p:sp>
      <p:pic>
        <p:nvPicPr>
          <p:cNvPr id="40" name="Google Shape;40;p5" descr="How to Manage and Resolve Conflict in the Workplace | HR Clou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880453" y="1542747"/>
            <a:ext cx="8431091" cy="4430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Activité d’apprentissage 1.2.1 : Expériences en matière de conflits</a:t>
            </a:r>
            <a:endParaRPr/>
          </a:p>
        </p:txBody>
      </p:sp>
      <p:pic>
        <p:nvPicPr>
          <p:cNvPr id="46" name="Google Shape;46;p6" descr="The 10 most prominent UN peacekeeping missions – ICRP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21442" y="1589572"/>
            <a:ext cx="7349114" cy="45214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/>
          <p:nvPr/>
        </p:nvSpPr>
        <p:spPr>
          <a:xfrm>
            <a:off x="2059995" y="648546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Activité d’apprentissage 1.2.1 : Expériences en matière de conflits</a:t>
            </a:r>
            <a:endParaRPr/>
          </a:p>
        </p:txBody>
      </p:sp>
      <p:pic>
        <p:nvPicPr>
          <p:cNvPr id="52" name="Google Shape;52;p7" descr="Why Syria Will Need a UN Peacekeeping Force (Called Unshams) - PassBlu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40020" y="1332436"/>
            <a:ext cx="7311957" cy="48770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8"/>
          <p:cNvSpPr/>
          <p:nvPr/>
        </p:nvSpPr>
        <p:spPr>
          <a:xfrm>
            <a:off x="3289503" y="3452551"/>
            <a:ext cx="6676845" cy="2691984"/>
          </a:xfrm>
          <a:prstGeom prst="ellipse">
            <a:avLst/>
          </a:prstGeom>
          <a:solidFill>
            <a:srgbClr val="D8D8D8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rgbClr val="538135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538135"/>
                </a:solidFill>
                <a:latin typeface="Verdana"/>
                <a:ea typeface="Verdana"/>
                <a:cs typeface="Verdana"/>
                <a:sym typeface="Verdana"/>
              </a:rPr>
              <a:t>Consolidation de la paix</a:t>
            </a:r>
            <a:endParaRPr/>
          </a:p>
        </p:txBody>
      </p:sp>
      <p:sp>
        <p:nvSpPr>
          <p:cNvPr id="58" name="Google Shape;58;p8"/>
          <p:cNvSpPr txBox="1"/>
          <p:nvPr/>
        </p:nvSpPr>
        <p:spPr>
          <a:xfrm>
            <a:off x="1583626" y="1897639"/>
            <a:ext cx="105156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Pré-conflit</a:t>
            </a:r>
            <a:endParaRPr/>
          </a:p>
        </p:txBody>
      </p:sp>
      <p:sp>
        <p:nvSpPr>
          <p:cNvPr id="59" name="Google Shape;59;p8"/>
          <p:cNvSpPr txBox="1"/>
          <p:nvPr/>
        </p:nvSpPr>
        <p:spPr>
          <a:xfrm>
            <a:off x="1583626" y="2814147"/>
            <a:ext cx="1051560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Conflit</a:t>
            </a:r>
            <a:endParaRPr/>
          </a:p>
        </p:txBody>
      </p:sp>
      <p:sp>
        <p:nvSpPr>
          <p:cNvPr id="60" name="Google Shape;60;p8"/>
          <p:cNvSpPr txBox="1"/>
          <p:nvPr/>
        </p:nvSpPr>
        <p:spPr>
          <a:xfrm>
            <a:off x="1583626" y="4321412"/>
            <a:ext cx="744976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Cessez-le-feu</a:t>
            </a:r>
            <a:endParaRPr/>
          </a:p>
        </p:txBody>
      </p:sp>
      <p:sp>
        <p:nvSpPr>
          <p:cNvPr id="61" name="Google Shape;61;p8"/>
          <p:cNvSpPr txBox="1"/>
          <p:nvPr/>
        </p:nvSpPr>
        <p:spPr>
          <a:xfrm>
            <a:off x="1598644" y="5547428"/>
            <a:ext cx="975515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Post-conflit</a:t>
            </a:r>
            <a:endParaRPr/>
          </a:p>
        </p:txBody>
      </p:sp>
      <p:sp>
        <p:nvSpPr>
          <p:cNvPr id="62" name="Google Shape;62;p8"/>
          <p:cNvSpPr txBox="1"/>
          <p:nvPr/>
        </p:nvSpPr>
        <p:spPr>
          <a:xfrm>
            <a:off x="1636543" y="5564431"/>
            <a:ext cx="915469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538135"/>
                </a:solidFill>
                <a:latin typeface="Verdana"/>
                <a:ea typeface="Verdana"/>
                <a:cs typeface="Verdana"/>
                <a:sym typeface="Verdana"/>
              </a:rPr>
              <a:t>Processus </a:t>
            </a:r>
            <a:endParaRPr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538135"/>
                </a:solidFill>
                <a:latin typeface="Verdana"/>
                <a:ea typeface="Verdana"/>
                <a:cs typeface="Verdana"/>
                <a:sym typeface="Verdana"/>
              </a:rPr>
              <a:t>politique</a:t>
            </a:r>
            <a:endParaRPr/>
          </a:p>
        </p:txBody>
      </p:sp>
      <p:sp>
        <p:nvSpPr>
          <p:cNvPr id="63" name="Google Shape;63;p8"/>
          <p:cNvSpPr/>
          <p:nvPr/>
        </p:nvSpPr>
        <p:spPr>
          <a:xfrm>
            <a:off x="4703598" y="1641321"/>
            <a:ext cx="3618690" cy="973448"/>
          </a:xfrm>
          <a:prstGeom prst="ellipse">
            <a:avLst/>
          </a:prstGeom>
          <a:solidFill>
            <a:srgbClr val="9CC2E5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Prévention 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des conflits</a:t>
            </a:r>
            <a:endParaRPr/>
          </a:p>
        </p:txBody>
      </p:sp>
      <p:sp>
        <p:nvSpPr>
          <p:cNvPr id="64" name="Google Shape;64;p8"/>
          <p:cNvSpPr/>
          <p:nvPr/>
        </p:nvSpPr>
        <p:spPr>
          <a:xfrm>
            <a:off x="3269214" y="2913679"/>
            <a:ext cx="3618690" cy="1443917"/>
          </a:xfrm>
          <a:prstGeom prst="ellipse">
            <a:avLst/>
          </a:prstGeom>
          <a:solidFill>
            <a:srgbClr val="2E75B5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Rétablissement de la paix</a:t>
            </a:r>
            <a:endParaRPr/>
          </a:p>
        </p:txBody>
      </p:sp>
      <p:sp>
        <p:nvSpPr>
          <p:cNvPr id="65" name="Google Shape;65;p8"/>
          <p:cNvSpPr/>
          <p:nvPr/>
        </p:nvSpPr>
        <p:spPr>
          <a:xfrm>
            <a:off x="6347658" y="2913678"/>
            <a:ext cx="3618690" cy="1453325"/>
          </a:xfrm>
          <a:prstGeom prst="ellipse">
            <a:avLst/>
          </a:prstGeom>
          <a:solidFill>
            <a:srgbClr val="2E75B5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Imposition de la paix</a:t>
            </a:r>
            <a:endParaRPr/>
          </a:p>
        </p:txBody>
      </p:sp>
      <p:sp>
        <p:nvSpPr>
          <p:cNvPr id="66" name="Google Shape;66;p8"/>
          <p:cNvSpPr/>
          <p:nvPr/>
        </p:nvSpPr>
        <p:spPr>
          <a:xfrm>
            <a:off x="4678638" y="3947605"/>
            <a:ext cx="3618690" cy="1262566"/>
          </a:xfrm>
          <a:prstGeom prst="ellipse">
            <a:avLst/>
          </a:prstGeom>
          <a:solidFill>
            <a:srgbClr val="0556A6"/>
          </a:solidFill>
          <a:ln w="1270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0" i="0" u="none" strike="noStrike" cap="none">
                <a:solidFill>
                  <a:schemeClr val="lt1"/>
                </a:solidFill>
                <a:latin typeface="Verdana"/>
                <a:ea typeface="Verdana"/>
                <a:cs typeface="Verdana"/>
                <a:sym typeface="Verdana"/>
              </a:rPr>
              <a:t>Maintien de la paix</a:t>
            </a:r>
            <a:endParaRPr/>
          </a:p>
        </p:txBody>
      </p:sp>
      <p:cxnSp>
        <p:nvCxnSpPr>
          <p:cNvPr id="67" name="Google Shape;67;p8"/>
          <p:cNvCxnSpPr/>
          <p:nvPr/>
        </p:nvCxnSpPr>
        <p:spPr>
          <a:xfrm>
            <a:off x="9966348" y="1937144"/>
            <a:ext cx="0" cy="3482502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68" name="Google Shape;68;p8"/>
          <p:cNvCxnSpPr/>
          <p:nvPr/>
        </p:nvCxnSpPr>
        <p:spPr>
          <a:xfrm>
            <a:off x="1598644" y="2710702"/>
            <a:ext cx="8367704" cy="0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69" name="Google Shape;69;p8"/>
          <p:cNvCxnSpPr/>
          <p:nvPr/>
        </p:nvCxnSpPr>
        <p:spPr>
          <a:xfrm>
            <a:off x="1636543" y="4318780"/>
            <a:ext cx="8382722" cy="13215"/>
          </a:xfrm>
          <a:prstGeom prst="straightConnector1">
            <a:avLst/>
          </a:prstGeom>
          <a:noFill/>
          <a:ln w="254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70" name="Google Shape;70;p8"/>
          <p:cNvSpPr txBox="1"/>
          <p:nvPr/>
        </p:nvSpPr>
        <p:spPr>
          <a:xfrm>
            <a:off x="2059997" y="747000"/>
            <a:ext cx="807200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Spectre des activités de paix et de sécurité (45 minutes)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9"/>
          <p:cNvSpPr txBox="1"/>
          <p:nvPr/>
        </p:nvSpPr>
        <p:spPr>
          <a:xfrm>
            <a:off x="1598645" y="1438354"/>
            <a:ext cx="9000000" cy="24006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Intervient avant le début d’un conflit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Peut inclure la négociation, la médiation et le dialogue politique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Ces mesures empêchent les désaccords et les tensions au sein des États et entre eux de se transformer en conflit violent</a:t>
            </a:r>
            <a:endParaRPr/>
          </a:p>
          <a:p>
            <a:pPr marL="342900" marR="0" lvl="0" indent="-34290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fr-FR" sz="20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Les mesures de prévention des conflits sont pacifiques et s’adaptent à des différends ou à des tensions spécifiques</a:t>
            </a:r>
            <a:endParaRPr/>
          </a:p>
        </p:txBody>
      </p:sp>
      <p:sp>
        <p:nvSpPr>
          <p:cNvPr id="76" name="Google Shape;76;p9"/>
          <p:cNvSpPr txBox="1"/>
          <p:nvPr/>
        </p:nvSpPr>
        <p:spPr>
          <a:xfrm>
            <a:off x="2059997" y="747000"/>
            <a:ext cx="80720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r-FR" sz="2000" b="1" i="0" u="none" strike="noStrike" cap="none">
                <a:solidFill>
                  <a:srgbClr val="0055A5"/>
                </a:solidFill>
                <a:latin typeface="Verdana"/>
                <a:ea typeface="Verdana"/>
                <a:cs typeface="Verdana"/>
                <a:sym typeface="Verdana"/>
              </a:rPr>
              <a:t>Prévention des conflits</a:t>
            </a:r>
            <a:endParaRPr/>
          </a:p>
        </p:txBody>
      </p:sp>
      <p:pic>
        <p:nvPicPr>
          <p:cNvPr id="77" name="Google Shape;7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38399" y="4130255"/>
            <a:ext cx="7315200" cy="18211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1"/>
</p:tagLst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52591365DD56D4D8750E674CD62EF32" ma:contentTypeVersion="23" ma:contentTypeDescription="Create a new document." ma:contentTypeScope="" ma:versionID="cb13b2ccf3ff550db0c30d0bf35d4c0f">
  <xsd:schema xmlns:xsd="http://www.w3.org/2001/XMLSchema" xmlns:xs="http://www.w3.org/2001/XMLSchema" xmlns:p="http://schemas.microsoft.com/office/2006/metadata/properties" xmlns:ns2="ffaef953-2cda-4d9d-b070-85228d2d3b5f" xmlns:ns3="756f3f7a-cc20-4157-bc78-ddc9769d8db6" xmlns:ns4="985ec44e-1bab-4c0b-9df0-6ba128686fc9" targetNamespace="http://schemas.microsoft.com/office/2006/metadata/properties" ma:root="true" ma:fieldsID="86e953e7722f0059faeeaa7490a364c2" ns2:_="" ns3:_="" ns4:_="">
    <xsd:import namespace="ffaef953-2cda-4d9d-b070-85228d2d3b5f"/>
    <xsd:import namespace="756f3f7a-cc20-4157-bc78-ddc9769d8db6"/>
    <xsd:import namespace="985ec44e-1bab-4c0b-9df0-6ba128686fc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x0023_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4:TaxCatchAll" minOccurs="0"/>
                <xsd:element ref="ns2:lcf76f155ced4ddcb4097134ff3c332f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aef953-2cda-4d9d-b070-85228d2d3b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x0023_" ma:index="12" nillable="true" ma:displayName="#" ma:format="Dropdown" ma:internalName="_x0023_" ma:percentage="FALSE">
      <xsd:simpleType>
        <xsd:restriction base="dms:Number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MediaLengthInSeconds" ma:index="22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78175662-8596-484a-92c7-351d01561e2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6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8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6f3f7a-cc20-4157-bc78-ddc9769d8db6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5ec44e-1bab-4c0b-9df0-6ba128686fc9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d48d4a9f-cfb2-42af-b391-1b84484739eb}" ma:internalName="TaxCatchAll" ma:showField="CatchAllData" ma:web="756f3f7a-cc20-4157-bc78-ddc9769d8db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aef953-2cda-4d9d-b070-85228d2d3b5f">
      <Terms xmlns="http://schemas.microsoft.com/office/infopath/2007/PartnerControls"/>
    </lcf76f155ced4ddcb4097134ff3c332f>
    <_Flow_SignoffStatus xmlns="ffaef953-2cda-4d9d-b070-85228d2d3b5f" xsi:nil="true"/>
    <TaxCatchAll xmlns="985ec44e-1bab-4c0b-9df0-6ba128686fc9" xsi:nil="true"/>
    <_x0023_ xmlns="ffaef953-2cda-4d9d-b070-85228d2d3b5f" xsi:nil="true"/>
  </documentManagement>
</p:properties>
</file>

<file path=customXml/itemProps1.xml><?xml version="1.0" encoding="utf-8"?>
<ds:datastoreItem xmlns:ds="http://schemas.openxmlformats.org/officeDocument/2006/customXml" ds:itemID="{D2394E75-187F-46C3-8C1A-B8DD83CF01C0}"/>
</file>

<file path=customXml/itemProps2.xml><?xml version="1.0" encoding="utf-8"?>
<ds:datastoreItem xmlns:ds="http://schemas.openxmlformats.org/officeDocument/2006/customXml" ds:itemID="{4A58DF12-49FF-4561-9529-368DCE718AF2}"/>
</file>

<file path=customXml/itemProps3.xml><?xml version="1.0" encoding="utf-8"?>
<ds:datastoreItem xmlns:ds="http://schemas.openxmlformats.org/officeDocument/2006/customXml" ds:itemID="{C0A69DA1-5BCD-4EEC-B7F9-C3CCF7F06BA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Microsoft Office PowerPoint</Application>
  <PresentationFormat>Widescreen</PresentationFormat>
  <Paragraphs>100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VOVF</dc:creator>
  <cp:lastModifiedBy>VOVF</cp:lastModifiedBy>
  <cp:revision>2</cp:revision>
  <dcterms:created xsi:type="dcterms:W3CDTF">2023-10-04T18:52:03Z</dcterms:created>
  <dcterms:modified xsi:type="dcterms:W3CDTF">2025-11-02T16:44:04Z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0x010100E52591365DD56D4D8750E674CD62EF32</vt:lpwstr>
  </property>
  <property fmtid="{D5CDD505-2E9C-101B-9397-08002B2CF9AE}" pid="3" name="MediaServiceImageTags">
    <vt:lpwstr/>
  </property>
  <property fmtid="{D5CDD505-2E9C-101B-9397-08002B2CF9AE}" pid="4" name="Order">
    <vt:r8>50230500</vt:r8>
  </property>
  <property fmtid="{D5CDD505-2E9C-101B-9397-08002B2CF9AE}" pid="5" name="xd_Signature">
    <vt:bool>false</vt:bool>
  </property>
  <property fmtid="{D5CDD505-2E9C-101B-9397-08002B2CF9AE}" pid="6" name="xd_ProgID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</Properties>
</file>